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48" r:id="rId1"/>
  </p:sldMasterIdLst>
  <p:notesMasterIdLst>
    <p:notesMasterId r:id="rId13"/>
  </p:notesMasterIdLst>
  <p:handoutMasterIdLst>
    <p:handoutMasterId r:id="rId14"/>
  </p:handoutMasterIdLst>
  <p:sldIdLst>
    <p:sldId id="285" r:id="rId2"/>
    <p:sldId id="299" r:id="rId3"/>
    <p:sldId id="298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0" r:id="rId12"/>
  </p:sldIdLst>
  <p:sldSz cx="9144000" cy="6858000" type="screen4x3"/>
  <p:notesSz cx="7099300" cy="10234613"/>
  <p:custDataLst>
    <p:tags r:id="rId15"/>
  </p:custDataLst>
  <p:defaultTextStyle>
    <a:defPPr>
      <a:defRPr lang="de-DE"/>
    </a:defPPr>
    <a:lvl1pPr marL="0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908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816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724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631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D2"/>
    <a:srgbClr val="FAA61A"/>
    <a:srgbClr val="0086BC"/>
    <a:srgbClr val="252D65"/>
    <a:srgbClr val="00A5E5"/>
    <a:srgbClr val="0075AA"/>
    <a:srgbClr val="FFFFFF"/>
    <a:srgbClr val="B2D2DE"/>
    <a:srgbClr val="6CAAC0"/>
    <a:srgbClr val="256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44" autoAdjust="0"/>
    <p:restoredTop sz="94639" autoAdjust="0"/>
  </p:normalViewPr>
  <p:slideViewPr>
    <p:cSldViewPr snapToGrid="0">
      <p:cViewPr varScale="1">
        <p:scale>
          <a:sx n="108" d="100"/>
          <a:sy n="108" d="100"/>
        </p:scale>
        <p:origin x="241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3990" y="-108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D2F89C-5B9E-47D5-97EA-7E94A03F3BAD}" type="datetimeFigureOut">
              <a:rPr lang="en-US" smtClean="0"/>
              <a:pPr/>
              <a:t>8/21/2017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C16AE0-9542-4D5B-AF70-A50F5AFBFBE0}" type="slidenum">
              <a:rPr lang="de-DE" smtClean="0"/>
              <a:pPr/>
              <a:t>‹N°›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FB4FF29-EE9A-4D47-9F1A-289A80693C0F}" type="datetimeFigureOut">
              <a:rPr lang="fr-FR" smtClean="0"/>
              <a:pPr/>
              <a:t>21/08/2017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/>
              <a:t>Click to edit Master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1E7D22E-2FCF-4181-8686-08BDCDF9406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E7D22E-2FCF-4181-8686-08BDCDF94062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5.jpe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3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 descr="C:\Users\zineb_glila.CASASUPPORT\Desktop\Clients en cours\THALAMUS\elements PPT\Links\fon1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616075" y="2073276"/>
            <a:ext cx="5974896" cy="1470025"/>
          </a:xfrm>
        </p:spPr>
        <p:txBody>
          <a:bodyPr anchor="b"/>
          <a:lstStyle>
            <a:lvl1pPr algn="l">
              <a:lnSpc>
                <a:spcPct val="90000"/>
              </a:lnSpc>
              <a:defRPr sz="4000" cap="all" baseline="0">
                <a:solidFill>
                  <a:srgbClr val="FFFFFF"/>
                </a:solidFill>
              </a:defRPr>
            </a:lvl1pPr>
          </a:lstStyle>
          <a:p>
            <a:r>
              <a:rPr lang="fr-FR" noProof="0" dirty="0"/>
              <a:t>Titre du document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616075" y="3816350"/>
            <a:ext cx="5314950" cy="465364"/>
          </a:xfrm>
        </p:spPr>
        <p:txBody>
          <a:bodyPr/>
          <a:lstStyle>
            <a:lvl1pPr marL="0" indent="0" algn="l">
              <a:buNone/>
              <a:defRPr sz="2000" b="0" cap="all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noProof="0" dirty="0"/>
              <a:t>Sous-titre du document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16075" y="4374240"/>
            <a:ext cx="5314950" cy="1651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00A5E5"/>
              </a:buClr>
              <a:buSzTx/>
              <a:buFont typeface="Arial" pitchFamily="34" charset="0"/>
              <a:buNone/>
              <a:tabLst/>
              <a:defRPr sz="1000" cap="all" baseline="0">
                <a:solidFill>
                  <a:srgbClr val="FFFFFF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rgbClr val="00A5E5"/>
              </a:buClr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Date </a:t>
            </a:r>
            <a:r>
              <a:rPr lang="fr-FR" dirty="0"/>
              <a:t>• lieu</a:t>
            </a:r>
            <a:r>
              <a:rPr lang="en-US" dirty="0"/>
              <a:t> </a:t>
            </a:r>
            <a:r>
              <a:rPr lang="fr-FR" dirty="0"/>
              <a:t>• auteur</a:t>
            </a:r>
          </a:p>
          <a:p>
            <a:pPr lvl="0"/>
            <a:endParaRPr lang="fr-FR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616075" y="3679826"/>
            <a:ext cx="34925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C:\Users\zineb_glila.CASASUPPORT\Desktop\Clients en cours\THALAMUS\elements PPT\Links\ANFA_2015_RVB.jpg"/>
          <p:cNvPicPr>
            <a:picLocks noChangeAspect="1" noChangeArrowheads="1"/>
          </p:cNvPicPr>
          <p:nvPr userDrawn="1"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06277" y="5251269"/>
            <a:ext cx="2774174" cy="12215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77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1" name="Picture 5" descr="C:\Users\zineb_glila.CASASUPPORT\Desktop\Clients en cours\THALAMUS\elements PPT\2-2.jpg"/>
          <p:cNvPicPr>
            <a:picLocks noChangeAspect="1" noChangeArrowheads="1"/>
          </p:cNvPicPr>
          <p:nvPr userDrawn="1"/>
        </p:nvPicPr>
        <p:blipFill>
          <a:blip r:embed="rId6" cstate="print"/>
          <a:srcRect l="10909" t="44607" r="34933" b="1459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6627" y="3404156"/>
            <a:ext cx="5838023" cy="1362075"/>
          </a:xfrm>
        </p:spPr>
        <p:txBody>
          <a:bodyPr anchor="t"/>
          <a:lstStyle>
            <a:lvl1pPr algn="l">
              <a:lnSpc>
                <a:spcPct val="90000"/>
              </a:lnSpc>
              <a:defRPr sz="4000" b="0" cap="all" baseline="0">
                <a:solidFill>
                  <a:srgbClr val="FFFFFF"/>
                </a:solidFill>
              </a:defRPr>
            </a:lvl1pPr>
          </a:lstStyle>
          <a:p>
            <a:r>
              <a:rPr lang="fr-FR" dirty="0"/>
              <a:t>Titre du</a:t>
            </a:r>
            <a:br>
              <a:rPr lang="fr-FR" dirty="0"/>
            </a:br>
            <a:r>
              <a:rPr lang="fr-FR" dirty="0"/>
              <a:t>chapitre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156627" y="2469243"/>
            <a:ext cx="5838023" cy="647701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000" cap="all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Chapitre 1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156627" y="3260550"/>
            <a:ext cx="349250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97776" y="1619793"/>
            <a:ext cx="7348449" cy="4271555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 marL="828000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–"/>
              <a:defRPr/>
            </a:lvl2pPr>
            <a:lvl3pPr>
              <a:lnSpc>
                <a:spcPct val="100000"/>
              </a:lnSpc>
              <a:spcBef>
                <a:spcPts val="0"/>
              </a:spcBef>
              <a:defRPr/>
            </a:lvl3pPr>
            <a:lvl4pPr>
              <a:defRPr baseline="0"/>
            </a:lvl4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edit</a:t>
            </a:r>
            <a:r>
              <a:rPr lang="fr-FR" dirty="0"/>
              <a:t> Master </a:t>
            </a:r>
            <a:r>
              <a:rPr lang="fr-FR" dirty="0" err="1"/>
              <a:t>text</a:t>
            </a:r>
            <a:r>
              <a:rPr lang="fr-FR" dirty="0"/>
              <a:t> styles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endParaRPr lang="fr-FR" dirty="0"/>
          </a:p>
          <a:p>
            <a:pPr lvl="2"/>
            <a:endParaRPr lang="fr-FR" dirty="0"/>
          </a:p>
        </p:txBody>
      </p:sp>
      <p:sp>
        <p:nvSpPr>
          <p:cNvPr id="8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1110616" y="6461483"/>
            <a:ext cx="5637848" cy="12311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rgbClr val="252D65"/>
                </a:solidFill>
              </a:defRPr>
            </a:lvl1pPr>
          </a:lstStyle>
          <a:p>
            <a:r>
              <a:rPr lang="fr-FR"/>
              <a:t>TITRE DU DOCUMENT</a:t>
            </a:r>
            <a:endParaRPr lang="fr-FR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1276351"/>
            <a:ext cx="9144000" cy="5581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6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97775" y="57320"/>
            <a:ext cx="7348450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ANFA_PPT_anfa_seul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7775" y="600245"/>
            <a:ext cx="7348450" cy="1143000"/>
          </a:xfrm>
        </p:spPr>
        <p:txBody>
          <a:bodyPr/>
          <a:lstStyle>
            <a:lvl1pPr algn="ctr">
              <a:defRPr cap="none">
                <a:solidFill>
                  <a:srgbClr val="252D65"/>
                </a:solidFill>
              </a:defRPr>
            </a:lvl1pPr>
          </a:lstStyle>
          <a:p>
            <a:r>
              <a:rPr lang="fr-FR" dirty="0"/>
              <a:t>Merci de votre attention</a:t>
            </a: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8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29" name="think-cell Slide" r:id="rId9" imgW="360" imgH="360" progId="">
                  <p:embed/>
                </p:oleObj>
              </mc:Choice>
              <mc:Fallback>
                <p:oleObj name="think-cell Slide" r:id="rId9" imgW="360" imgH="360" progId="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2" name="Picture 4" descr="C:\Users\zineb_glila.CASASUPPORT\Desktop\Clients en cours\THALAMUS\elements PPT\3-3.jpg"/>
          <p:cNvPicPr>
            <a:picLocks noChangeAspect="1" noChangeArrowheads="1"/>
          </p:cNvPicPr>
          <p:nvPr/>
        </p:nvPicPr>
        <p:blipFill>
          <a:blip r:embed="rId11" cstate="print"/>
          <a:srcRect l="637" t="42423" r="35550" b="45996"/>
          <a:stretch>
            <a:fillRect/>
          </a:stretch>
        </p:blipFill>
        <p:spPr bwMode="auto">
          <a:xfrm>
            <a:off x="0" y="0"/>
            <a:ext cx="9144000" cy="1280160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7775" y="57320"/>
            <a:ext cx="7348450" cy="11430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fr-FR" dirty="0"/>
              <a:t>Titre de la</a:t>
            </a:r>
            <a:br>
              <a:rPr lang="fr-FR" dirty="0"/>
            </a:br>
            <a:r>
              <a:rPr lang="fr-FR" dirty="0"/>
              <a:t>diapositive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7776" y="1515291"/>
            <a:ext cx="7348449" cy="43368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r-FR" dirty="0"/>
              <a:t>Cliquez ici pour ajouter du texte</a:t>
            </a:r>
          </a:p>
          <a:p>
            <a:pPr lvl="1"/>
            <a:r>
              <a:rPr lang="fr-FR" dirty="0"/>
              <a:t>Niveau 2 </a:t>
            </a:r>
          </a:p>
          <a:p>
            <a:pPr lvl="2"/>
            <a:r>
              <a:rPr lang="fr-FR" dirty="0"/>
              <a:t>Niveau 3 </a:t>
            </a:r>
          </a:p>
          <a:p>
            <a:pPr marL="1857600" lvl="4" indent="-228600" algn="l" defTabSz="914400" rtl="0" eaLnBrk="1" latinLnBrk="0" hangingPunct="1">
              <a:spcBef>
                <a:spcPts val="0"/>
              </a:spcBef>
              <a:buFont typeface="Wingdings" pitchFamily="2" charset="2"/>
              <a:buChar char="§"/>
            </a:pPr>
            <a:r>
              <a:rPr lang="fr-FR" dirty="0"/>
              <a:t>Niveau 4</a:t>
            </a:r>
          </a:p>
        </p:txBody>
      </p:sp>
      <p:pic>
        <p:nvPicPr>
          <p:cNvPr id="2051" name="Picture 3" descr="C:\Users\pautets\Desktop\ANFA_2015_RVB.jpg"/>
          <p:cNvPicPr>
            <a:picLocks noChangeAspect="1" noChangeArrowheads="1"/>
          </p:cNvPicPr>
          <p:nvPr/>
        </p:nvPicPr>
        <p:blipFill>
          <a:blip r:embed="rId12" cstate="print"/>
          <a:srcRect t="13251" b="15537"/>
          <a:stretch>
            <a:fillRect/>
          </a:stretch>
        </p:blipFill>
        <p:spPr bwMode="auto">
          <a:xfrm>
            <a:off x="6633281" y="5905613"/>
            <a:ext cx="2291248" cy="718457"/>
          </a:xfrm>
          <a:prstGeom prst="rect">
            <a:avLst/>
          </a:prstGeom>
          <a:noFill/>
        </p:spPr>
      </p:pic>
      <p:sp>
        <p:nvSpPr>
          <p:cNvPr id="12" name="TextBox 10"/>
          <p:cNvSpPr txBox="1"/>
          <p:nvPr/>
        </p:nvSpPr>
        <p:spPr>
          <a:xfrm>
            <a:off x="884493" y="6461483"/>
            <a:ext cx="125034" cy="12311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r"/>
            <a:fld id="{6A895693-0027-4F28-9367-92E39A51F51C}" type="slidenum">
              <a:rPr lang="fr-FR" sz="800" smtClean="0">
                <a:solidFill>
                  <a:srgbClr val="252D65"/>
                </a:solidFill>
              </a:rPr>
              <a:pPr algn="r"/>
              <a:t>‹N°›</a:t>
            </a:fld>
            <a:endParaRPr lang="fr-FR" sz="800" dirty="0">
              <a:solidFill>
                <a:srgbClr val="252D65"/>
              </a:solidFill>
            </a:endParaRPr>
          </a:p>
        </p:txBody>
      </p:sp>
      <p:sp>
        <p:nvSpPr>
          <p:cNvPr id="14" name="Oval 9"/>
          <p:cNvSpPr/>
          <p:nvPr/>
        </p:nvSpPr>
        <p:spPr>
          <a:xfrm>
            <a:off x="1045671" y="6508638"/>
            <a:ext cx="28800" cy="28800"/>
          </a:xfrm>
          <a:prstGeom prst="ellipse">
            <a:avLst/>
          </a:prstGeom>
          <a:solidFill>
            <a:srgbClr val="252D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1110616" y="6461483"/>
            <a:ext cx="5637848" cy="12311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 cap="all" baseline="0">
                <a:solidFill>
                  <a:srgbClr val="252D65"/>
                </a:solidFill>
              </a:defRPr>
            </a:lvl1pPr>
          </a:lstStyle>
          <a:p>
            <a:r>
              <a:rPr lang="fr-FR"/>
              <a:t>TITRE DU DOCUMENT</a:t>
            </a:r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3" r:id="rId4"/>
    <p:sldLayoutId id="2147483955" r:id="rId5"/>
  </p:sldLayoutIdLst>
  <p:transition>
    <p:fade/>
  </p:transition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223838" indent="-223838" algn="l" defTabSz="914400" rtl="0" eaLnBrk="1" latinLnBrk="0" hangingPunct="1">
        <a:lnSpc>
          <a:spcPct val="90000"/>
        </a:lnSpc>
        <a:spcBef>
          <a:spcPts val="1200"/>
        </a:spcBef>
        <a:spcAft>
          <a:spcPts val="1200"/>
        </a:spcAft>
        <a:buClr>
          <a:srgbClr val="0086BC"/>
        </a:buClr>
        <a:buFont typeface="Arial" pitchFamily="34" charset="0"/>
        <a:buChar char="•"/>
        <a:defRPr sz="3000" kern="1200">
          <a:solidFill>
            <a:srgbClr val="0086BC"/>
          </a:solidFill>
          <a:latin typeface="+mn-lt"/>
          <a:ea typeface="+mn-ea"/>
          <a:cs typeface="+mn-cs"/>
        </a:defRPr>
      </a:lvl1pPr>
      <a:lvl2pPr marL="1080000" marR="0" indent="-360000" algn="l" defTabSz="914400" rtl="0" eaLnBrk="1" fontAlgn="auto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252D65"/>
        </a:buClr>
        <a:buSzTx/>
        <a:buFont typeface="Arial" pitchFamily="34" charset="0"/>
        <a:buChar char="ـ"/>
        <a:tabLst/>
        <a:defRPr sz="2000" kern="1200" baseline="0">
          <a:solidFill>
            <a:srgbClr val="252D65"/>
          </a:solidFill>
          <a:latin typeface="+mn-lt"/>
          <a:ea typeface="+mn-ea"/>
          <a:cs typeface="+mn-cs"/>
        </a:defRPr>
      </a:lvl2pPr>
      <a:lvl3pPr marL="1440000" indent="-2520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rgbClr val="252D65"/>
        </a:buClr>
        <a:buFont typeface="Wingdings" pitchFamily="2" charset="2"/>
        <a:buChar char="§"/>
        <a:defRPr sz="1600" kern="1200" baseline="0">
          <a:solidFill>
            <a:srgbClr val="252D65"/>
          </a:solidFill>
          <a:latin typeface="+mn-lt"/>
          <a:ea typeface="+mn-ea"/>
          <a:cs typeface="+mn-cs"/>
        </a:defRPr>
      </a:lvl3pPr>
      <a:lvl4pPr marL="1800000" indent="-252000" algn="l" defTabSz="914400" rtl="0" eaLnBrk="1" latinLnBrk="0" hangingPunct="1">
        <a:spcBef>
          <a:spcPts val="0"/>
        </a:spcBef>
        <a:buFont typeface="Arial" pitchFamily="34" charset="0"/>
        <a:buChar char="•"/>
        <a:defRPr lang="fr-FR" sz="16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7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2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7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Accord cadre à bons de commande multi-attributaires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Objets promotionnels 2017-2018-2019	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1616075" y="4368796"/>
            <a:ext cx="5314950" cy="203202"/>
          </a:xfrm>
        </p:spPr>
        <p:txBody>
          <a:bodyPr/>
          <a:lstStyle/>
          <a:p>
            <a:r>
              <a:rPr lang="fr-FR" dirty="0"/>
              <a:t>Annexe : bordereau de prix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Double Jack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9540" y="1581779"/>
            <a:ext cx="4884047" cy="4526781"/>
          </a:xfrm>
        </p:spPr>
        <p:txBody>
          <a:bodyPr>
            <a:normAutofit/>
          </a:bodyPr>
          <a:lstStyle/>
          <a:p>
            <a:r>
              <a:rPr lang="fr-FR" dirty="0"/>
              <a:t>Détail </a:t>
            </a:r>
            <a:br>
              <a:rPr lang="fr-FR" dirty="0"/>
            </a:br>
            <a:r>
              <a:rPr lang="fr-FR" sz="2400" dirty="0">
                <a:solidFill>
                  <a:srgbClr val="FF0000"/>
                </a:solidFill>
              </a:rPr>
              <a:t>(à compléter selon vos descriptifs) </a:t>
            </a:r>
          </a:p>
          <a:p>
            <a:pPr lvl="1"/>
            <a:r>
              <a:rPr lang="fr-FR" dirty="0"/>
              <a:t>Adaptateur double jack </a:t>
            </a:r>
          </a:p>
          <a:p>
            <a:pPr lvl="1"/>
            <a:r>
              <a:rPr lang="fr-FR" dirty="0">
                <a:solidFill>
                  <a:schemeClr val="dk1"/>
                </a:solidFill>
              </a:rPr>
              <a:t>Marquage 1 couleur</a:t>
            </a:r>
          </a:p>
          <a:p>
            <a:pPr lvl="1"/>
            <a:endParaRPr lang="fr-FR" dirty="0">
              <a:solidFill>
                <a:schemeClr val="dk1"/>
              </a:solidFill>
            </a:endParaRPr>
          </a:p>
          <a:p>
            <a:pPr lvl="1"/>
            <a:endParaRPr lang="fr-FR" dirty="0">
              <a:solidFill>
                <a:schemeClr val="dk1"/>
              </a:solidFill>
            </a:endParaRPr>
          </a:p>
          <a:p>
            <a:pPr marL="468000" lvl="1" indent="0">
              <a:buNone/>
            </a:pPr>
            <a:endParaRPr lang="fr-FR" dirty="0"/>
          </a:p>
          <a:p>
            <a:pPr marL="468000" lvl="1" indent="0">
              <a:buNone/>
            </a:pPr>
            <a:endParaRPr lang="fr-FR" dirty="0"/>
          </a:p>
          <a:p>
            <a:r>
              <a:rPr lang="fr-FR" dirty="0"/>
              <a:t>3 500 exemplaires</a:t>
            </a:r>
          </a:p>
          <a:p>
            <a:pPr marL="4680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  <p:sp>
        <p:nvSpPr>
          <p:cNvPr id="7" name="Organigramme : Jonction de sommaire 6"/>
          <p:cNvSpPr/>
          <p:nvPr/>
        </p:nvSpPr>
        <p:spPr>
          <a:xfrm>
            <a:off x="433541" y="1581779"/>
            <a:ext cx="3052689" cy="2799471"/>
          </a:xfrm>
          <a:prstGeom prst="flowChartSummingJunction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rgbClr val="FF0000"/>
                </a:solidFill>
              </a:rPr>
              <a:t>Image à intégrer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97774" y="4513425"/>
            <a:ext cx="2124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Prix unitaire à indiquer</a:t>
            </a:r>
          </a:p>
        </p:txBody>
      </p:sp>
    </p:spTree>
    <p:extLst>
      <p:ext uri="{BB962C8B-B14F-4D97-AF65-F5344CB8AC3E}">
        <p14:creationId xmlns:p14="http://schemas.microsoft.com/office/powerpoint/2010/main" val="379383179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VOS RECOMMANDATIONS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Cible Jeune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Cible Entreprises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388441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bordereau de prix</a:t>
            </a: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375738"/>
              </p:ext>
            </p:extLst>
          </p:nvPr>
        </p:nvGraphicFramePr>
        <p:xfrm>
          <a:off x="0" y="1275226"/>
          <a:ext cx="9144001" cy="554243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11044">
                  <a:extLst>
                    <a:ext uri="{9D8B030D-6E8A-4147-A177-3AD203B41FA5}">
                      <a16:colId xmlns:a16="http://schemas.microsoft.com/office/drawing/2014/main" val="1356000770"/>
                    </a:ext>
                  </a:extLst>
                </a:gridCol>
                <a:gridCol w="2684181">
                  <a:extLst>
                    <a:ext uri="{9D8B030D-6E8A-4147-A177-3AD203B41FA5}">
                      <a16:colId xmlns:a16="http://schemas.microsoft.com/office/drawing/2014/main" val="465891713"/>
                    </a:ext>
                  </a:extLst>
                </a:gridCol>
                <a:gridCol w="2532184">
                  <a:extLst>
                    <a:ext uri="{9D8B030D-6E8A-4147-A177-3AD203B41FA5}">
                      <a16:colId xmlns:a16="http://schemas.microsoft.com/office/drawing/2014/main" val="3297516340"/>
                    </a:ext>
                  </a:extLst>
                </a:gridCol>
                <a:gridCol w="1274785">
                  <a:extLst>
                    <a:ext uri="{9D8B030D-6E8A-4147-A177-3AD203B41FA5}">
                      <a16:colId xmlns:a16="http://schemas.microsoft.com/office/drawing/2014/main" val="3336860409"/>
                    </a:ext>
                  </a:extLst>
                </a:gridCol>
                <a:gridCol w="1341807">
                  <a:extLst>
                    <a:ext uri="{9D8B030D-6E8A-4147-A177-3AD203B41FA5}">
                      <a16:colId xmlns:a16="http://schemas.microsoft.com/office/drawing/2014/main" val="883258888"/>
                    </a:ext>
                  </a:extLst>
                </a:gridCol>
              </a:tblGrid>
              <a:tr h="580984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Supports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Descriptif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Marquage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Quantité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000" dirty="0"/>
                        <a:t>Prix</a:t>
                      </a:r>
                      <a:r>
                        <a:rPr lang="fr-FR" sz="2000" baseline="0" dirty="0"/>
                        <a:t> Unit.</a:t>
                      </a:r>
                      <a:endParaRPr lang="fr-FR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455322"/>
                  </a:ext>
                </a:extLst>
              </a:tr>
              <a:tr h="1257320"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/>
                        <a:t>Carnet 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kern="1200" dirty="0"/>
                        <a:t>Cahier Dos Carré Collé</a:t>
                      </a:r>
                    </a:p>
                    <a:p>
                      <a:pPr algn="l"/>
                      <a:r>
                        <a:rPr lang="fr-FR" sz="1600" kern="1200" dirty="0"/>
                        <a:t>Format A5</a:t>
                      </a:r>
                    </a:p>
                    <a:p>
                      <a:pPr algn="l"/>
                      <a:r>
                        <a:rPr lang="fr-FR" sz="1600" kern="1200" dirty="0"/>
                        <a:t>96 feuilles 80 gr/m²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/>
                        <a:t>Marquage quadri</a:t>
                      </a:r>
                      <a:r>
                        <a:rPr lang="fr-FR" sz="1600" kern="1200" baseline="0" dirty="0"/>
                        <a:t> de l’ensemble de la couverture (R/V)- </a:t>
                      </a:r>
                      <a:r>
                        <a:rPr lang="fr-FR" sz="1600" kern="1200" dirty="0"/>
                        <a:t>pelliculage mat</a:t>
                      </a:r>
                      <a:endParaRPr lang="fr-FR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kern="1200" dirty="0"/>
                        <a:t>1 200</a:t>
                      </a:r>
                      <a:endParaRPr lang="fr-FR" sz="16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À indiquer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75774421"/>
                  </a:ext>
                </a:extLst>
              </a:tr>
              <a:tr h="237412"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Stylos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Stylo BIC Media Clic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Marquage logo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14 000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À indiquer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1822504"/>
                  </a:ext>
                </a:extLst>
              </a:tr>
              <a:tr h="663982"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T-shirts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Tee-shirts Coton blanc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Marquage 1 couleur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À indiquer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4812335"/>
                  </a:ext>
                </a:extLst>
              </a:tr>
              <a:tr h="508325"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Pochettes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Pochettes 20 cm,</a:t>
                      </a:r>
                      <a:r>
                        <a:rPr lang="fr-FR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Bandoulière réglable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Marquage 1 couleur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À indiquer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8326847"/>
                  </a:ext>
                </a:extLst>
              </a:tr>
              <a:tr h="405702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Sac </a:t>
                      </a:r>
                      <a:r>
                        <a:rPr lang="fr-FR" sz="16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intissés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bleu, anses  courtes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Marquage 1 couleur </a:t>
                      </a:r>
                    </a:p>
                    <a:p>
                      <a:pPr marL="0" algn="ctr" defTabSz="914400" rtl="0" eaLnBrk="1" fontAlgn="b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</a:t>
                      </a:r>
                      <a:r>
                        <a:rPr lang="fr-FR" sz="16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 </a:t>
                      </a:r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une face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3 500 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À indiquer</a:t>
                      </a:r>
                    </a:p>
                    <a:p>
                      <a:pPr algn="ctr" fontAlgn="b"/>
                      <a:endParaRPr lang="fr-FR" sz="16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0204099"/>
                  </a:ext>
                </a:extLst>
              </a:tr>
              <a:tr h="48188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Stylos VIP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Corps métal avec embout stylet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Marquage laser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À indiquer</a:t>
                      </a:r>
                    </a:p>
                    <a:p>
                      <a:pPr marL="0" algn="ctr" defTabSz="914400" rtl="0" eaLnBrk="1" fontAlgn="b" latinLnBrk="0" hangingPunct="1"/>
                      <a:endParaRPr lang="fr-FR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20037577"/>
                  </a:ext>
                </a:extLst>
              </a:tr>
              <a:tr h="47030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Clés USB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 Go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Marquage 2 couleurs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À indiquer</a:t>
                      </a:r>
                      <a:endParaRPr lang="fr-FR" sz="16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78552212"/>
                  </a:ext>
                </a:extLst>
              </a:tr>
              <a:tr h="48188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Double Jack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Adaptateur Double Jack ABS 3,5 mm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Marquage 1 couleur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>
                          <a:solidFill>
                            <a:srgbClr val="FF0000"/>
                          </a:solidFill>
                        </a:rPr>
                        <a:t>À indiquer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72205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2750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CARNET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9540" y="1581779"/>
            <a:ext cx="4884047" cy="4526781"/>
          </a:xfrm>
        </p:spPr>
        <p:txBody>
          <a:bodyPr>
            <a:normAutofit/>
          </a:bodyPr>
          <a:lstStyle/>
          <a:p>
            <a:r>
              <a:rPr lang="fr-FR" sz="2800" dirty="0"/>
              <a:t>Détail </a:t>
            </a:r>
            <a:br>
              <a:rPr lang="fr-FR" sz="2800" dirty="0"/>
            </a:br>
            <a:r>
              <a:rPr lang="fr-FR" sz="2800" dirty="0">
                <a:solidFill>
                  <a:srgbClr val="FF0000"/>
                </a:solidFill>
              </a:rPr>
              <a:t>(à compléter selon vos descriptifs) </a:t>
            </a:r>
          </a:p>
          <a:p>
            <a:pPr lvl="1"/>
            <a:r>
              <a:rPr lang="fr-FR" dirty="0"/>
              <a:t>Cahier A5 Dos Carré Collé</a:t>
            </a:r>
            <a:endParaRPr lang="fr-FR" dirty="0">
              <a:solidFill>
                <a:schemeClr val="tx1"/>
              </a:solidFill>
            </a:endParaRPr>
          </a:p>
          <a:p>
            <a:pPr lvl="1"/>
            <a:r>
              <a:rPr lang="fr-FR" sz="2000" dirty="0">
                <a:solidFill>
                  <a:srgbClr val="252D65"/>
                </a:solidFill>
              </a:rPr>
              <a:t>Couverture papier imprimé quadri avec pelliculage mat</a:t>
            </a:r>
          </a:p>
          <a:p>
            <a:pPr lvl="1"/>
            <a:r>
              <a:rPr lang="fr-FR" sz="2000" dirty="0">
                <a:solidFill>
                  <a:srgbClr val="252D65"/>
                </a:solidFill>
              </a:rPr>
              <a:t>Format A5</a:t>
            </a:r>
          </a:p>
          <a:p>
            <a:pPr lvl="1"/>
            <a:r>
              <a:rPr lang="fr-FR" sz="2000" dirty="0">
                <a:solidFill>
                  <a:srgbClr val="252D65"/>
                </a:solidFill>
              </a:rPr>
              <a:t>96 feuilles blanches 80 </a:t>
            </a:r>
            <a:r>
              <a:rPr lang="fr-FR" dirty="0"/>
              <a:t>gr/m²</a:t>
            </a:r>
            <a:endParaRPr lang="fr-FR" sz="2000" dirty="0">
              <a:solidFill>
                <a:srgbClr val="252D65"/>
              </a:solidFill>
            </a:endParaRPr>
          </a:p>
          <a:p>
            <a:pPr marL="468000" lvl="1" indent="0">
              <a:buNone/>
            </a:pPr>
            <a:endParaRPr lang="fr-FR" dirty="0"/>
          </a:p>
          <a:p>
            <a:r>
              <a:rPr lang="fr-FR" dirty="0"/>
              <a:t>1 200 exemplaires</a:t>
            </a:r>
          </a:p>
          <a:p>
            <a:pPr marL="4680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  <p:sp>
        <p:nvSpPr>
          <p:cNvPr id="5" name="Organigramme : Jonction de sommaire 4"/>
          <p:cNvSpPr/>
          <p:nvPr/>
        </p:nvSpPr>
        <p:spPr>
          <a:xfrm>
            <a:off x="433541" y="1581779"/>
            <a:ext cx="3052689" cy="2799471"/>
          </a:xfrm>
          <a:prstGeom prst="flowChartSummingJunction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rgbClr val="FF0000"/>
                </a:solidFill>
              </a:rPr>
              <a:t>Image à intégrer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897774" y="4513425"/>
            <a:ext cx="2124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Prix unitaire à indiquer</a:t>
            </a:r>
          </a:p>
        </p:txBody>
      </p:sp>
    </p:spTree>
    <p:extLst>
      <p:ext uri="{BB962C8B-B14F-4D97-AF65-F5344CB8AC3E}">
        <p14:creationId xmlns:p14="http://schemas.microsoft.com/office/powerpoint/2010/main" val="10835349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Stylos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9540" y="1581779"/>
            <a:ext cx="4884047" cy="4526781"/>
          </a:xfrm>
        </p:spPr>
        <p:txBody>
          <a:bodyPr>
            <a:normAutofit/>
          </a:bodyPr>
          <a:lstStyle/>
          <a:p>
            <a:r>
              <a:rPr lang="fr-FR" dirty="0"/>
              <a:t>Détail </a:t>
            </a:r>
            <a:br>
              <a:rPr lang="fr-FR" dirty="0"/>
            </a:br>
            <a:r>
              <a:rPr lang="fr-FR" sz="2400" dirty="0">
                <a:solidFill>
                  <a:srgbClr val="FF0000"/>
                </a:solidFill>
              </a:rPr>
              <a:t>(à compléter selon vos descriptifs)</a:t>
            </a:r>
            <a:r>
              <a:rPr lang="fr-FR" sz="2400" dirty="0"/>
              <a:t> </a:t>
            </a:r>
            <a:endParaRPr lang="fr-FR" sz="2400" dirty="0">
              <a:solidFill>
                <a:srgbClr val="FF0000"/>
              </a:solidFill>
            </a:endParaRPr>
          </a:p>
          <a:p>
            <a:pPr lvl="1"/>
            <a:r>
              <a:rPr lang="fr-FR" sz="2000" dirty="0">
                <a:solidFill>
                  <a:srgbClr val="252D65"/>
                </a:solidFill>
              </a:rPr>
              <a:t>Stylo BIC Media Clic</a:t>
            </a:r>
          </a:p>
          <a:p>
            <a:pPr lvl="1"/>
            <a:r>
              <a:rPr lang="fr-FR" dirty="0"/>
              <a:t>Encre noire</a:t>
            </a:r>
          </a:p>
          <a:p>
            <a:pPr lvl="1"/>
            <a:r>
              <a:rPr lang="fr-FR" dirty="0"/>
              <a:t>Dimensions marquage : corps, clip centré 20 mm L X 55 mm H </a:t>
            </a:r>
          </a:p>
          <a:p>
            <a:pPr lvl="1"/>
            <a:r>
              <a:rPr lang="fr-FR" sz="2000" dirty="0">
                <a:solidFill>
                  <a:srgbClr val="252D65"/>
                </a:solidFill>
              </a:rPr>
              <a:t>Orange</a:t>
            </a:r>
            <a:endParaRPr lang="fr-FR" dirty="0">
              <a:solidFill>
                <a:schemeClr val="dk1"/>
              </a:solidFill>
            </a:endParaRPr>
          </a:p>
          <a:p>
            <a:pPr marL="468000" lvl="1" indent="0">
              <a:buNone/>
            </a:pPr>
            <a:endParaRPr lang="fr-FR" sz="2000" dirty="0">
              <a:solidFill>
                <a:srgbClr val="252D65"/>
              </a:solidFill>
            </a:endParaRPr>
          </a:p>
          <a:p>
            <a:pPr lvl="1"/>
            <a:endParaRPr lang="fr-FR" dirty="0"/>
          </a:p>
          <a:p>
            <a:r>
              <a:rPr lang="fr-FR" dirty="0"/>
              <a:t>14 000 exemplaires</a:t>
            </a:r>
          </a:p>
          <a:p>
            <a:pPr marL="4680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  <p:sp>
        <p:nvSpPr>
          <p:cNvPr id="7" name="Organigramme : Jonction de sommaire 6"/>
          <p:cNvSpPr/>
          <p:nvPr/>
        </p:nvSpPr>
        <p:spPr>
          <a:xfrm>
            <a:off x="433541" y="1581779"/>
            <a:ext cx="3052689" cy="2799471"/>
          </a:xfrm>
          <a:prstGeom prst="flowChartSummingJunction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rgbClr val="FF0000"/>
                </a:solidFill>
              </a:rPr>
              <a:t>Image à intégrer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97774" y="4513425"/>
            <a:ext cx="2124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Prix unitaire à indiquer</a:t>
            </a:r>
          </a:p>
        </p:txBody>
      </p:sp>
    </p:spTree>
    <p:extLst>
      <p:ext uri="{BB962C8B-B14F-4D97-AF65-F5344CB8AC3E}">
        <p14:creationId xmlns:p14="http://schemas.microsoft.com/office/powerpoint/2010/main" val="159283663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>
                <a:solidFill>
                  <a:schemeClr val="bg1"/>
                </a:solidFill>
              </a:rPr>
            </a:br>
            <a:r>
              <a:rPr lang="fr-FR" sz="3600" dirty="0">
                <a:solidFill>
                  <a:schemeClr val="bg1"/>
                </a:solidFill>
              </a:rPr>
              <a:t>Tee-shirt</a:t>
            </a:r>
            <a:br>
              <a:rPr lang="fr-FR" dirty="0">
                <a:solidFill>
                  <a:schemeClr val="dk1"/>
                </a:solidFill>
              </a:rPr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9540" y="1581779"/>
            <a:ext cx="4884047" cy="4526781"/>
          </a:xfrm>
        </p:spPr>
        <p:txBody>
          <a:bodyPr>
            <a:normAutofit/>
          </a:bodyPr>
          <a:lstStyle/>
          <a:p>
            <a:r>
              <a:rPr lang="fr-FR" dirty="0"/>
              <a:t>Détail </a:t>
            </a:r>
            <a:br>
              <a:rPr lang="fr-FR" dirty="0"/>
            </a:br>
            <a:r>
              <a:rPr lang="fr-FR" sz="2400" dirty="0">
                <a:solidFill>
                  <a:srgbClr val="FF0000"/>
                </a:solidFill>
              </a:rPr>
              <a:t>(à compléter selon vos descriptifs) </a:t>
            </a:r>
          </a:p>
          <a:p>
            <a:pPr lvl="1"/>
            <a:r>
              <a:rPr lang="fr-FR" dirty="0"/>
              <a:t>Tee-shirts Coton  </a:t>
            </a:r>
          </a:p>
          <a:p>
            <a:pPr lvl="1"/>
            <a:r>
              <a:rPr lang="fr-FR" dirty="0"/>
              <a:t>Blanc</a:t>
            </a:r>
            <a:endParaRPr lang="fr-FR" sz="2000" dirty="0">
              <a:solidFill>
                <a:srgbClr val="252D65"/>
              </a:solidFill>
            </a:endParaRPr>
          </a:p>
          <a:p>
            <a:pPr lvl="1"/>
            <a:r>
              <a:rPr lang="fr-FR" dirty="0">
                <a:solidFill>
                  <a:schemeClr val="dk1"/>
                </a:solidFill>
              </a:rPr>
              <a:t>Marquage 1 couleur - logo </a:t>
            </a:r>
          </a:p>
          <a:p>
            <a:pPr marL="468000" lvl="1" indent="0">
              <a:buNone/>
            </a:pPr>
            <a:endParaRPr lang="fr-FR" sz="2000" dirty="0">
              <a:solidFill>
                <a:srgbClr val="252D65"/>
              </a:solidFill>
            </a:endParaRPr>
          </a:p>
          <a:p>
            <a:pPr marL="468000" lvl="1" indent="0">
              <a:buNone/>
            </a:pPr>
            <a:endParaRPr lang="fr-FR" dirty="0"/>
          </a:p>
          <a:p>
            <a:pPr marL="468000" lvl="1" indent="0">
              <a:buNone/>
            </a:pPr>
            <a:endParaRPr lang="fr-FR" dirty="0"/>
          </a:p>
          <a:p>
            <a:pPr marL="468000" lvl="1" indent="0">
              <a:buNone/>
            </a:pPr>
            <a:endParaRPr lang="fr-FR" sz="2000" dirty="0">
              <a:solidFill>
                <a:srgbClr val="252D65"/>
              </a:solidFill>
            </a:endParaRPr>
          </a:p>
          <a:p>
            <a:r>
              <a:rPr lang="fr-FR" dirty="0"/>
              <a:t>2 500 exemplaires</a:t>
            </a:r>
          </a:p>
          <a:p>
            <a:pPr marL="4680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/>
              <a:t>TITRE DU DOCUMENT</a:t>
            </a:r>
          </a:p>
        </p:txBody>
      </p:sp>
      <p:sp>
        <p:nvSpPr>
          <p:cNvPr id="7" name="Organigramme : Jonction de sommaire 6"/>
          <p:cNvSpPr/>
          <p:nvPr/>
        </p:nvSpPr>
        <p:spPr>
          <a:xfrm>
            <a:off x="433541" y="1581779"/>
            <a:ext cx="3052689" cy="2799471"/>
          </a:xfrm>
          <a:prstGeom prst="flowChartSummingJunction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rgbClr val="FF0000"/>
                </a:solidFill>
              </a:rPr>
              <a:t>Image à intégrer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97774" y="4513425"/>
            <a:ext cx="2124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Prix unitaire à indiquer</a:t>
            </a:r>
          </a:p>
        </p:txBody>
      </p:sp>
    </p:spTree>
    <p:extLst>
      <p:ext uri="{BB962C8B-B14F-4D97-AF65-F5344CB8AC3E}">
        <p14:creationId xmlns:p14="http://schemas.microsoft.com/office/powerpoint/2010/main" val="3574428723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Pochettes bandoulières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9540" y="1581779"/>
            <a:ext cx="4884047" cy="4526781"/>
          </a:xfrm>
        </p:spPr>
        <p:txBody>
          <a:bodyPr>
            <a:normAutofit/>
          </a:bodyPr>
          <a:lstStyle/>
          <a:p>
            <a:r>
              <a:rPr lang="fr-FR" dirty="0"/>
              <a:t>Détail </a:t>
            </a:r>
            <a:br>
              <a:rPr lang="fr-FR" dirty="0"/>
            </a:br>
            <a:r>
              <a:rPr lang="fr-FR" sz="2400" dirty="0">
                <a:solidFill>
                  <a:srgbClr val="FF0000"/>
                </a:solidFill>
              </a:rPr>
              <a:t>(à compléter selon vos descriptifs) </a:t>
            </a:r>
          </a:p>
          <a:p>
            <a:pPr lvl="1"/>
            <a:r>
              <a:rPr lang="fr-FR" dirty="0"/>
              <a:t>Petite pochette avec bandoulière réglable</a:t>
            </a:r>
          </a:p>
          <a:p>
            <a:pPr lvl="1"/>
            <a:r>
              <a:rPr lang="fr-FR" dirty="0"/>
              <a:t>Compartiment principal zippé</a:t>
            </a:r>
          </a:p>
          <a:p>
            <a:pPr lvl="1"/>
            <a:r>
              <a:rPr lang="fr-FR" dirty="0">
                <a:solidFill>
                  <a:schemeClr val="dk1"/>
                </a:solidFill>
              </a:rPr>
              <a:t>Marquage 1 couleur</a:t>
            </a:r>
          </a:p>
          <a:p>
            <a:pPr marL="468000" lvl="1" indent="0">
              <a:buNone/>
            </a:pPr>
            <a:br>
              <a:rPr lang="fr-FR" dirty="0"/>
            </a:br>
            <a:endParaRPr lang="fr-FR" dirty="0"/>
          </a:p>
          <a:p>
            <a:pPr lvl="1"/>
            <a:endParaRPr lang="fr-FR" dirty="0"/>
          </a:p>
          <a:p>
            <a:pPr marL="223838" lvl="1" indent="-223838">
              <a:lnSpc>
                <a:spcPct val="90000"/>
              </a:lnSpc>
              <a:spcBef>
                <a:spcPts val="1200"/>
              </a:spcBef>
              <a:buClr>
                <a:srgbClr val="0086BC"/>
              </a:buClr>
              <a:buFont typeface="Arial" pitchFamily="34" charset="0"/>
              <a:buChar char="•"/>
            </a:pPr>
            <a:r>
              <a:rPr lang="fr-FR" sz="3000" dirty="0">
                <a:solidFill>
                  <a:srgbClr val="0086BC"/>
                </a:solidFill>
              </a:rPr>
              <a:t>2 500 exemplaires</a:t>
            </a:r>
          </a:p>
          <a:p>
            <a:pPr marL="4680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  <p:sp>
        <p:nvSpPr>
          <p:cNvPr id="7" name="Organigramme : Jonction de sommaire 6"/>
          <p:cNvSpPr/>
          <p:nvPr/>
        </p:nvSpPr>
        <p:spPr>
          <a:xfrm>
            <a:off x="433541" y="1581779"/>
            <a:ext cx="3052689" cy="2799471"/>
          </a:xfrm>
          <a:prstGeom prst="flowChartSummingJunction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rgbClr val="FF0000"/>
                </a:solidFill>
              </a:rPr>
              <a:t>Image à intégrer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97774" y="4513425"/>
            <a:ext cx="2124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Prix unitaire à indiquer</a:t>
            </a:r>
          </a:p>
        </p:txBody>
      </p:sp>
    </p:spTree>
    <p:extLst>
      <p:ext uri="{BB962C8B-B14F-4D97-AF65-F5344CB8AC3E}">
        <p14:creationId xmlns:p14="http://schemas.microsoft.com/office/powerpoint/2010/main" val="237256309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>
                <a:solidFill>
                  <a:schemeClr val="bg1"/>
                </a:solidFill>
              </a:rPr>
              <a:t>SacS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9540" y="1581779"/>
            <a:ext cx="4884047" cy="4526781"/>
          </a:xfrm>
        </p:spPr>
        <p:txBody>
          <a:bodyPr>
            <a:normAutofit/>
          </a:bodyPr>
          <a:lstStyle/>
          <a:p>
            <a:r>
              <a:rPr lang="fr-FR" dirty="0"/>
              <a:t>Détail </a:t>
            </a:r>
            <a:br>
              <a:rPr lang="fr-FR" dirty="0"/>
            </a:br>
            <a:r>
              <a:rPr lang="fr-FR" sz="2400" dirty="0">
                <a:solidFill>
                  <a:srgbClr val="FF0000"/>
                </a:solidFill>
              </a:rPr>
              <a:t>(à compléter selon vos descriptifs) </a:t>
            </a:r>
          </a:p>
          <a:p>
            <a:pPr lvl="1"/>
            <a:r>
              <a:rPr lang="fr-FR" sz="2000" dirty="0">
                <a:solidFill>
                  <a:srgbClr val="252D65"/>
                </a:solidFill>
              </a:rPr>
              <a:t>Sac </a:t>
            </a:r>
            <a:r>
              <a:rPr lang="fr-FR" sz="2000" dirty="0" err="1">
                <a:solidFill>
                  <a:srgbClr val="252D65"/>
                </a:solidFill>
              </a:rPr>
              <a:t>intissé</a:t>
            </a:r>
            <a:r>
              <a:rPr lang="fr-FR" sz="2000" dirty="0">
                <a:solidFill>
                  <a:srgbClr val="252D65"/>
                </a:solidFill>
              </a:rPr>
              <a:t> bleu</a:t>
            </a:r>
            <a:endParaRPr lang="fr-FR" dirty="0"/>
          </a:p>
          <a:p>
            <a:pPr lvl="1"/>
            <a:r>
              <a:rPr lang="fr-FR" sz="2000" dirty="0">
                <a:solidFill>
                  <a:srgbClr val="252D65"/>
                </a:solidFill>
              </a:rPr>
              <a:t>Anses courtes</a:t>
            </a:r>
          </a:p>
          <a:p>
            <a:pPr lvl="1"/>
            <a:r>
              <a:rPr lang="fr-FR" dirty="0">
                <a:solidFill>
                  <a:schemeClr val="dk1"/>
                </a:solidFill>
              </a:rPr>
              <a:t>Marquage 1 couleur sur une face</a:t>
            </a:r>
          </a:p>
          <a:p>
            <a:pPr marL="468000" lvl="1" indent="0">
              <a:buNone/>
            </a:pPr>
            <a:endParaRPr lang="fr-FR" sz="2000" dirty="0">
              <a:solidFill>
                <a:srgbClr val="252D65"/>
              </a:solidFill>
            </a:endParaRPr>
          </a:p>
          <a:p>
            <a:pPr marL="468000" lvl="1" indent="0">
              <a:buNone/>
            </a:pPr>
            <a:endParaRPr lang="fr-FR" sz="2000" dirty="0">
              <a:solidFill>
                <a:srgbClr val="252D65"/>
              </a:solidFill>
            </a:endParaRPr>
          </a:p>
          <a:p>
            <a:pPr marL="468000" lvl="1" indent="0">
              <a:buNone/>
            </a:pPr>
            <a:endParaRPr lang="fr-FR" sz="2000" dirty="0">
              <a:solidFill>
                <a:srgbClr val="252D65"/>
              </a:solidFill>
            </a:endParaRPr>
          </a:p>
          <a:p>
            <a:pPr marL="468000" lvl="1" indent="0">
              <a:buNone/>
            </a:pPr>
            <a:endParaRPr lang="fr-FR" sz="2000" dirty="0">
              <a:solidFill>
                <a:srgbClr val="252D65"/>
              </a:solidFill>
            </a:endParaRPr>
          </a:p>
          <a:p>
            <a:r>
              <a:rPr lang="fr-FR" dirty="0"/>
              <a:t>3 500 exemplaires</a:t>
            </a:r>
          </a:p>
          <a:p>
            <a:pPr marL="4680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  <p:sp>
        <p:nvSpPr>
          <p:cNvPr id="5" name="Organigramme : Jonction de sommaire 4"/>
          <p:cNvSpPr/>
          <p:nvPr/>
        </p:nvSpPr>
        <p:spPr>
          <a:xfrm>
            <a:off x="433541" y="1581779"/>
            <a:ext cx="3052689" cy="2799471"/>
          </a:xfrm>
          <a:prstGeom prst="flowChartSummingJunction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rgbClr val="FF0000"/>
                </a:solidFill>
              </a:rPr>
              <a:t>Image à intégrer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897774" y="4513425"/>
            <a:ext cx="2124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Prix unitaire à indiquer</a:t>
            </a:r>
          </a:p>
        </p:txBody>
      </p:sp>
    </p:spTree>
    <p:extLst>
      <p:ext uri="{BB962C8B-B14F-4D97-AF65-F5344CB8AC3E}">
        <p14:creationId xmlns:p14="http://schemas.microsoft.com/office/powerpoint/2010/main" val="1307190659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Stylos VIP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9540" y="1581779"/>
            <a:ext cx="4884047" cy="4526781"/>
          </a:xfrm>
        </p:spPr>
        <p:txBody>
          <a:bodyPr>
            <a:normAutofit/>
          </a:bodyPr>
          <a:lstStyle/>
          <a:p>
            <a:r>
              <a:rPr lang="fr-FR" dirty="0"/>
              <a:t>Détail </a:t>
            </a:r>
            <a:br>
              <a:rPr lang="fr-FR" dirty="0"/>
            </a:br>
            <a:r>
              <a:rPr lang="fr-FR" sz="2400" dirty="0">
                <a:solidFill>
                  <a:srgbClr val="FF0000"/>
                </a:solidFill>
              </a:rPr>
              <a:t>(à compléter selon vos descriptifs) </a:t>
            </a:r>
          </a:p>
          <a:p>
            <a:pPr lvl="1"/>
            <a:r>
              <a:rPr lang="fr-FR" sz="2000" dirty="0">
                <a:solidFill>
                  <a:srgbClr val="252D65"/>
                </a:solidFill>
              </a:rPr>
              <a:t>Corps métal avec embout stylet</a:t>
            </a:r>
          </a:p>
          <a:p>
            <a:pPr lvl="1"/>
            <a:r>
              <a:rPr lang="fr-FR" sz="2000" dirty="0">
                <a:solidFill>
                  <a:srgbClr val="252D65"/>
                </a:solidFill>
              </a:rPr>
              <a:t>Noir</a:t>
            </a:r>
            <a:endParaRPr lang="fr-FR" dirty="0">
              <a:solidFill>
                <a:schemeClr val="dk1"/>
              </a:solidFill>
            </a:endParaRPr>
          </a:p>
          <a:p>
            <a:pPr lvl="1"/>
            <a:r>
              <a:rPr lang="fr-FR" dirty="0">
                <a:solidFill>
                  <a:schemeClr val="dk1"/>
                </a:solidFill>
              </a:rPr>
              <a:t>Marquage laser</a:t>
            </a:r>
          </a:p>
          <a:p>
            <a:pPr lvl="1"/>
            <a:r>
              <a:rPr lang="fr-FR" dirty="0">
                <a:solidFill>
                  <a:schemeClr val="dk1"/>
                </a:solidFill>
              </a:rPr>
              <a:t>Conditionnement en sachet individuel</a:t>
            </a:r>
          </a:p>
          <a:p>
            <a:pPr lvl="1"/>
            <a:endParaRPr lang="fr-FR" sz="2000" dirty="0">
              <a:solidFill>
                <a:srgbClr val="252D65"/>
              </a:solidFill>
            </a:endParaRPr>
          </a:p>
          <a:p>
            <a:pPr lvl="1"/>
            <a:endParaRPr lang="fr-FR" dirty="0"/>
          </a:p>
          <a:p>
            <a:r>
              <a:rPr lang="fr-FR" dirty="0"/>
              <a:t>2 500 exemplaires</a:t>
            </a:r>
          </a:p>
          <a:p>
            <a:pPr marL="4680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  <p:sp>
        <p:nvSpPr>
          <p:cNvPr id="7" name="Organigramme : Jonction de sommaire 6"/>
          <p:cNvSpPr/>
          <p:nvPr/>
        </p:nvSpPr>
        <p:spPr>
          <a:xfrm>
            <a:off x="433541" y="1581779"/>
            <a:ext cx="3052689" cy="2799471"/>
          </a:xfrm>
          <a:prstGeom prst="flowChartSummingJunction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rgbClr val="FF0000"/>
                </a:solidFill>
              </a:rPr>
              <a:t>Image à intégrer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97774" y="4513425"/>
            <a:ext cx="2124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Prix unitaire à indiquer</a:t>
            </a:r>
          </a:p>
        </p:txBody>
      </p:sp>
    </p:spTree>
    <p:extLst>
      <p:ext uri="{BB962C8B-B14F-4D97-AF65-F5344CB8AC3E}">
        <p14:creationId xmlns:p14="http://schemas.microsoft.com/office/powerpoint/2010/main" val="318646972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bg1"/>
                </a:solidFill>
              </a:rPr>
              <a:t>Clés USB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29540" y="1581779"/>
            <a:ext cx="4884047" cy="4526781"/>
          </a:xfrm>
        </p:spPr>
        <p:txBody>
          <a:bodyPr>
            <a:normAutofit/>
          </a:bodyPr>
          <a:lstStyle/>
          <a:p>
            <a:r>
              <a:rPr lang="fr-FR" sz="2800" dirty="0"/>
              <a:t>Détail </a:t>
            </a:r>
            <a:br>
              <a:rPr lang="fr-FR" sz="2800" dirty="0"/>
            </a:br>
            <a:r>
              <a:rPr lang="fr-FR" sz="2400" dirty="0">
                <a:solidFill>
                  <a:srgbClr val="FF0000"/>
                </a:solidFill>
              </a:rPr>
              <a:t>(à compléter selon vos descriptifs) </a:t>
            </a:r>
          </a:p>
          <a:p>
            <a:pPr lvl="1"/>
            <a:r>
              <a:rPr lang="fr-FR" dirty="0"/>
              <a:t>2</a:t>
            </a:r>
            <a:r>
              <a:rPr lang="fr-FR" sz="2000" dirty="0">
                <a:solidFill>
                  <a:srgbClr val="252D65"/>
                </a:solidFill>
              </a:rPr>
              <a:t> Go</a:t>
            </a:r>
          </a:p>
          <a:p>
            <a:pPr lvl="1"/>
            <a:r>
              <a:rPr lang="fr-FR" dirty="0"/>
              <a:t>Orange</a:t>
            </a:r>
            <a:endParaRPr lang="fr-FR" sz="2000" dirty="0">
              <a:solidFill>
                <a:srgbClr val="252D65"/>
              </a:solidFill>
            </a:endParaRPr>
          </a:p>
          <a:p>
            <a:pPr lvl="1"/>
            <a:r>
              <a:rPr lang="fr-FR" dirty="0">
                <a:solidFill>
                  <a:schemeClr val="dk1"/>
                </a:solidFill>
              </a:rPr>
              <a:t>Marquage 2 couleurs</a:t>
            </a:r>
          </a:p>
          <a:p>
            <a:pPr marL="468000" lvl="1" indent="0">
              <a:buNone/>
            </a:pPr>
            <a:endParaRPr lang="fr-FR" sz="2000" dirty="0">
              <a:solidFill>
                <a:srgbClr val="252D65"/>
              </a:solidFill>
            </a:endParaRPr>
          </a:p>
          <a:p>
            <a:pPr lvl="1"/>
            <a:endParaRPr lang="fr-FR" sz="2000" dirty="0">
              <a:solidFill>
                <a:srgbClr val="252D65"/>
              </a:solidFill>
            </a:endParaRPr>
          </a:p>
          <a:p>
            <a:pPr lvl="1"/>
            <a:endParaRPr lang="fr-FR" sz="2000" dirty="0">
              <a:solidFill>
                <a:srgbClr val="252D65"/>
              </a:solidFill>
            </a:endParaRPr>
          </a:p>
          <a:p>
            <a:pPr lvl="1"/>
            <a:endParaRPr lang="fr-FR" dirty="0"/>
          </a:p>
          <a:p>
            <a:r>
              <a:rPr lang="fr-FR" dirty="0"/>
              <a:t>1 500 exemplaires</a:t>
            </a:r>
          </a:p>
          <a:p>
            <a:pPr marL="468000" lvl="1" indent="0"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/>
              <a:t>TITRE DU DOCUMENT</a:t>
            </a:r>
            <a:endParaRPr lang="fr-FR" dirty="0"/>
          </a:p>
        </p:txBody>
      </p:sp>
      <p:sp>
        <p:nvSpPr>
          <p:cNvPr id="7" name="Organigramme : Jonction de sommaire 6"/>
          <p:cNvSpPr/>
          <p:nvPr/>
        </p:nvSpPr>
        <p:spPr>
          <a:xfrm>
            <a:off x="433541" y="1581779"/>
            <a:ext cx="3052689" cy="2799471"/>
          </a:xfrm>
          <a:prstGeom prst="flowChartSummingJunction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rgbClr val="FF0000"/>
                </a:solidFill>
              </a:rPr>
              <a:t>Image à intégrer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97774" y="4513425"/>
            <a:ext cx="2124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>
                <a:solidFill>
                  <a:srgbClr val="FF0000"/>
                </a:solidFill>
              </a:rPr>
              <a:t>Prix unitaire à indiquer</a:t>
            </a:r>
          </a:p>
        </p:txBody>
      </p:sp>
    </p:spTree>
    <p:extLst>
      <p:ext uri="{BB962C8B-B14F-4D97-AF65-F5344CB8AC3E}">
        <p14:creationId xmlns:p14="http://schemas.microsoft.com/office/powerpoint/2010/main" val="1203872848"/>
      </p:ext>
    </p:extLst>
  </p:cSld>
  <p:clrMapOvr>
    <a:masterClrMapping/>
  </p:clrMapOvr>
  <p:transition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192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/m_precDefault&gt;&lt;/CDefaultPrec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ANFA_PTT">
  <a:themeElements>
    <a:clrScheme name="Personnalisé 1">
      <a:dk1>
        <a:srgbClr val="272A5F"/>
      </a:dk1>
      <a:lt1>
        <a:srgbClr val="FFFFFF"/>
      </a:lt1>
      <a:dk2>
        <a:srgbClr val="272A5F"/>
      </a:dk2>
      <a:lt2>
        <a:srgbClr val="009DDE"/>
      </a:lt2>
      <a:accent1>
        <a:srgbClr val="CDE6FF"/>
      </a:accent1>
      <a:accent2>
        <a:srgbClr val="9DCDFF"/>
      </a:accent2>
      <a:accent3>
        <a:srgbClr val="6BB5FF"/>
      </a:accent3>
      <a:accent4>
        <a:srgbClr val="00B0F0"/>
      </a:accent4>
      <a:accent5>
        <a:srgbClr val="0062C6"/>
      </a:accent5>
      <a:accent6>
        <a:srgbClr val="00264C"/>
      </a:accent6>
      <a:hlink>
        <a:srgbClr val="003366"/>
      </a:hlink>
      <a:folHlink>
        <a:srgbClr val="00B0F0"/>
      </a:folHlink>
    </a:clrScheme>
    <a:fontScheme name="ANFA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sz="2800" b="1" dirty="0" smtClean="0">
            <a:solidFill>
              <a:srgbClr val="252D65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PPT_ANFA Corporate</Template>
  <TotalTime>1017</TotalTime>
  <Words>254</Words>
  <Application>Microsoft Office PowerPoint</Application>
  <PresentationFormat>Affichage à l'écran (4:3)</PresentationFormat>
  <Paragraphs>157</Paragraphs>
  <Slides>11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ANFA_PTT</vt:lpstr>
      <vt:lpstr>think-cell Slide</vt:lpstr>
      <vt:lpstr>Accord cadre à bons de commande multi-attributaires</vt:lpstr>
      <vt:lpstr>bordereau de prix</vt:lpstr>
      <vt:lpstr>CARNET</vt:lpstr>
      <vt:lpstr>Stylos</vt:lpstr>
      <vt:lpstr> Tee-shirt </vt:lpstr>
      <vt:lpstr>Pochettes bandoulières</vt:lpstr>
      <vt:lpstr>SacS</vt:lpstr>
      <vt:lpstr>Stylos VIP</vt:lpstr>
      <vt:lpstr>Clés USB</vt:lpstr>
      <vt:lpstr>Double Jack</vt:lpstr>
      <vt:lpstr>VOS RECOMMANDATIONS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du document</dc:title>
  <dc:creator>gueretv</dc:creator>
  <cp:lastModifiedBy>Alexandre JOURDAN</cp:lastModifiedBy>
  <cp:revision>74</cp:revision>
  <dcterms:created xsi:type="dcterms:W3CDTF">2016-05-03T14:38:08Z</dcterms:created>
  <dcterms:modified xsi:type="dcterms:W3CDTF">2017-08-21T08:17:20Z</dcterms:modified>
</cp:coreProperties>
</file>